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8" r:id="rId3"/>
    <p:sldId id="256" r:id="rId4"/>
    <p:sldId id="267" r:id="rId5"/>
  </p:sldIdLst>
  <p:sldSz cx="6858000" cy="9906000" type="A4"/>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speth Tranter" initials="ET" lastIdx="0" clrIdx="0">
    <p:extLst>
      <p:ext uri="{19B8F6BF-5375-455C-9EA6-DF929625EA0E}">
        <p15:presenceInfo xmlns:p15="http://schemas.microsoft.com/office/powerpoint/2012/main" userId="S-1-5-21-2807232134-761616702-1792555372-12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0B8412-5CD7-4848-A206-1361C7A5B455}" v="548" dt="2023-01-23T09:50:08.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288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87BD63-90EB-4F9C-8CD9-0244CE741465}"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693890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7BD63-90EB-4F9C-8CD9-0244CE741465}"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203107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7BD63-90EB-4F9C-8CD9-0244CE741465}"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158262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7BD63-90EB-4F9C-8CD9-0244CE741465}"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168174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87BD63-90EB-4F9C-8CD9-0244CE741465}"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89721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87BD63-90EB-4F9C-8CD9-0244CE741465}" type="datetimeFigureOut">
              <a:rPr lang="en-GB" smtClean="0"/>
              <a:t>27/01/2023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203545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87BD63-90EB-4F9C-8CD9-0244CE741465}" type="datetimeFigureOut">
              <a:rPr lang="en-GB" smtClean="0"/>
              <a:t>27/01/2023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65436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87BD63-90EB-4F9C-8CD9-0244CE741465}" type="datetimeFigureOut">
              <a:rPr lang="en-GB" smtClean="0"/>
              <a:t>27/01/2023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388872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7BD63-90EB-4F9C-8CD9-0244CE741465}" type="datetimeFigureOut">
              <a:rPr lang="en-GB" smtClean="0"/>
              <a:t>27/01/2023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1299259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787BD63-90EB-4F9C-8CD9-0244CE741465}" type="datetimeFigureOut">
              <a:rPr lang="en-GB" smtClean="0"/>
              <a:t>27/01/2023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704708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787BD63-90EB-4F9C-8CD9-0244CE741465}" type="datetimeFigureOut">
              <a:rPr lang="en-GB" smtClean="0"/>
              <a:t>27/01/2023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46E19-AF79-488D-BCF0-8889FD4F8998}" type="slidenum">
              <a:rPr lang="en-GB" smtClean="0"/>
              <a:t>‹#›</a:t>
            </a:fld>
            <a:endParaRPr lang="en-GB"/>
          </a:p>
        </p:txBody>
      </p:sp>
    </p:spTree>
    <p:extLst>
      <p:ext uri="{BB962C8B-B14F-4D97-AF65-F5344CB8AC3E}">
        <p14:creationId xmlns:p14="http://schemas.microsoft.com/office/powerpoint/2010/main" val="673072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787BD63-90EB-4F9C-8CD9-0244CE741465}" type="datetimeFigureOut">
              <a:rPr lang="en-GB" smtClean="0"/>
              <a:t>27/01/2023</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D246E19-AF79-488D-BCF0-8889FD4F8998}" type="slidenum">
              <a:rPr lang="en-GB" smtClean="0"/>
              <a:t>‹#›</a:t>
            </a:fld>
            <a:endParaRPr lang="en-GB"/>
          </a:p>
        </p:txBody>
      </p:sp>
    </p:spTree>
    <p:extLst>
      <p:ext uri="{BB962C8B-B14F-4D97-AF65-F5344CB8AC3E}">
        <p14:creationId xmlns:p14="http://schemas.microsoft.com/office/powerpoint/2010/main" val="1221001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hyperlink" Target="https://www.eastharptreeandubley.org.uk/_site/data/files/35A50BD4930F9634BF552753A3C15692.pdf" TargetMode="External"/><Relationship Id="rId2" Type="http://schemas.openxmlformats.org/officeDocument/2006/relationships/hyperlink" Target="mailto:office@ubley.schoo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264" y="178131"/>
            <a:ext cx="5866411" cy="997526"/>
          </a:xfrm>
          <a:prstGeom prst="rect">
            <a:avLst/>
          </a:prstGeom>
          <a:solidFill>
            <a:schemeClr val="accent5"/>
          </a:solidFill>
        </p:spPr>
        <p:txBody>
          <a:bodyPr wrap="square" rtlCol="0">
            <a:spAutoFit/>
          </a:bodyPr>
          <a:lstStyle/>
          <a:p>
            <a:endParaRPr lang="en-GB" dirty="0"/>
          </a:p>
        </p:txBody>
      </p:sp>
      <p:sp>
        <p:nvSpPr>
          <p:cNvPr id="6" name="TextBox 5"/>
          <p:cNvSpPr txBox="1"/>
          <p:nvPr/>
        </p:nvSpPr>
        <p:spPr>
          <a:xfrm>
            <a:off x="718456" y="258670"/>
            <a:ext cx="5522026" cy="886397"/>
          </a:xfrm>
          <a:prstGeom prst="rect">
            <a:avLst/>
          </a:prstGeom>
          <a:solidFill>
            <a:srgbClr val="00B0F0"/>
          </a:solidFill>
        </p:spPr>
        <p:txBody>
          <a:bodyPr wrap="square" lIns="91440" tIns="45720" rIns="91440" bIns="45720" rtlCol="0" anchor="t">
            <a:spAutoFit/>
          </a:bodyPr>
          <a:lstStyle/>
          <a:p>
            <a:pPr algn="ctr">
              <a:lnSpc>
                <a:spcPct val="115000"/>
              </a:lnSpc>
              <a:spcBef>
                <a:spcPts val="500"/>
              </a:spcBef>
              <a:spcAft>
                <a:spcPts val="1000"/>
              </a:spcAft>
            </a:pPr>
            <a:r>
              <a:rPr lang="en-GB"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err="1">
                <a:latin typeface="Calibri" panose="020F0502020204030204" pitchFamily="34" charset="0"/>
                <a:ea typeface="Times New Roman" panose="02020603050405020304" pitchFamily="18" charset="0"/>
                <a:cs typeface="Times New Roman" panose="02020603050405020304" pitchFamily="18" charset="0"/>
              </a:rPr>
              <a:t>Ubley</a:t>
            </a:r>
            <a:r>
              <a:rPr lang="en-GB" b="1" dirty="0">
                <a:latin typeface="Calibri" panose="020F0502020204030204" pitchFamily="34" charset="0"/>
                <a:ea typeface="Times New Roman" panose="02020603050405020304" pitchFamily="18" charset="0"/>
                <a:cs typeface="Times New Roman" panose="02020603050405020304" pitchFamily="18" charset="0"/>
              </a:rPr>
              <a:t> C of E Primary School Newsletter </a:t>
            </a:r>
            <a:endParaRPr lang="en-GB" sz="9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500"/>
              </a:spcBef>
              <a:spcAft>
                <a:spcPts val="1000"/>
              </a:spcAft>
            </a:pPr>
            <a:r>
              <a:rPr lang="en-GB" sz="1600" dirty="0">
                <a:cs typeface="Times New Roman"/>
              </a:rPr>
              <a:t>27th January 2023</a:t>
            </a:r>
          </a:p>
        </p:txBody>
      </p:sp>
      <p:sp>
        <p:nvSpPr>
          <p:cNvPr id="8" name="TextBox 7"/>
          <p:cNvSpPr txBox="1"/>
          <p:nvPr/>
        </p:nvSpPr>
        <p:spPr>
          <a:xfrm>
            <a:off x="750592" y="2172933"/>
            <a:ext cx="5138057" cy="369332"/>
          </a:xfrm>
          <a:prstGeom prst="rect">
            <a:avLst/>
          </a:prstGeom>
          <a:noFill/>
        </p:spPr>
        <p:txBody>
          <a:bodyPr wrap="square" rtlCol="0">
            <a:spAutoFit/>
          </a:bodyPr>
          <a:lstStyle/>
          <a:p>
            <a:endParaRPr lang="en-GB" dirty="0"/>
          </a:p>
        </p:txBody>
      </p:sp>
      <p:sp>
        <p:nvSpPr>
          <p:cNvPr id="10" name="Rectangle 3"/>
          <p:cNvSpPr>
            <a:spLocks noChangeArrowheads="1"/>
          </p:cNvSpPr>
          <p:nvPr/>
        </p:nvSpPr>
        <p:spPr bwMode="auto">
          <a:xfrm>
            <a:off x="130628" y="4110754"/>
            <a:ext cx="6487886"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p:txBody>
      </p:sp>
      <p:sp>
        <p:nvSpPr>
          <p:cNvPr id="11" name="AutoShape 5" descr="105,992 Christmas Clipart Illustrations &amp; Clip Art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3">
            <a:extLst>
              <a:ext uri="{FF2B5EF4-FFF2-40B4-BE49-F238E27FC236}">
                <a16:creationId xmlns:a16="http://schemas.microsoft.com/office/drawing/2014/main" id="{8D8CCFD9-DAFB-4BF2-2BF2-43899C08FDB4}"/>
              </a:ext>
            </a:extLst>
          </p:cNvPr>
          <p:cNvPicPr>
            <a:picLocks noChangeAspect="1"/>
          </p:cNvPicPr>
          <p:nvPr/>
        </p:nvPicPr>
        <p:blipFill rotWithShape="1">
          <a:blip r:embed="rId2"/>
          <a:srcRect t="20896" r="1681" b="-451"/>
          <a:stretch/>
        </p:blipFill>
        <p:spPr>
          <a:xfrm>
            <a:off x="896199" y="2763155"/>
            <a:ext cx="5067057" cy="31016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63AE5447-9A17-A3E5-16FC-D07A83D8FAD0}"/>
              </a:ext>
            </a:extLst>
          </p:cNvPr>
          <p:cNvSpPr txBox="1"/>
          <p:nvPr/>
        </p:nvSpPr>
        <p:spPr>
          <a:xfrm>
            <a:off x="514451" y="1278180"/>
            <a:ext cx="5995193" cy="1384995"/>
          </a:xfrm>
          <a:prstGeom prst="rect">
            <a:avLst/>
          </a:prstGeom>
          <a:noFill/>
          <a:ln cmpd="sng">
            <a:solidFill>
              <a:schemeClr val="accent1"/>
            </a:solidFill>
          </a:ln>
        </p:spPr>
        <p:txBody>
          <a:bodyPr wrap="square" lIns="91440" tIns="45720" rIns="91440" bIns="45720" rtlCol="0" anchor="t">
            <a:spAutoFit/>
          </a:bodyPr>
          <a:lstStyle/>
          <a:p>
            <a:pPr algn="ctr"/>
            <a:r>
              <a:rPr lang="en-GB" sz="1200" b="1" dirty="0">
                <a:solidFill>
                  <a:srgbClr val="FF0000"/>
                </a:solidFill>
              </a:rPr>
              <a:t>Celebration Assemblies</a:t>
            </a:r>
          </a:p>
          <a:p>
            <a:pPr algn="ctr"/>
            <a:r>
              <a:rPr lang="en-GB" sz="1200" dirty="0"/>
              <a:t>Congratulations to all the children who received certificates and </a:t>
            </a:r>
            <a:r>
              <a:rPr lang="en-GB" sz="1200" dirty="0" smtClean="0"/>
              <a:t>awards during the first 2 weeks of term.</a:t>
            </a:r>
            <a:endParaRPr lang="en-GB" sz="1200" dirty="0">
              <a:cs typeface="Calibri"/>
            </a:endParaRPr>
          </a:p>
          <a:p>
            <a:pPr algn="ctr"/>
            <a:r>
              <a:rPr lang="en-GB" sz="1200" dirty="0"/>
              <a:t>Certificates  went to Tommy, Grace, Alex, Lottie, Alisa, </a:t>
            </a:r>
            <a:r>
              <a:rPr lang="en-GB" sz="1200" dirty="0" err="1"/>
              <a:t>Pru</a:t>
            </a:r>
            <a:r>
              <a:rPr lang="en-GB" sz="1200" dirty="0"/>
              <a:t>, Lionel and Isobel.</a:t>
            </a:r>
          </a:p>
          <a:p>
            <a:pPr algn="ctr"/>
            <a:r>
              <a:rPr lang="en-GB" sz="1200" dirty="0"/>
              <a:t>Reading award to Poppy, Willow, Esme, Abigail, Manon, Grace, Evelyn, Olivia and Nathan</a:t>
            </a:r>
            <a:endParaRPr lang="en-GB" sz="1200" dirty="0">
              <a:cs typeface="Calibri" panose="020F0502020204030204"/>
            </a:endParaRPr>
          </a:p>
          <a:p>
            <a:pPr algn="ctr"/>
            <a:r>
              <a:rPr lang="en-GB" sz="1200" dirty="0"/>
              <a:t>Perseverance awards to Teddy, Wren, Jack KB, Cara, Dylan, Louie, Sadie, Lionel and Hector</a:t>
            </a:r>
            <a:endParaRPr lang="en-GB" sz="1600" dirty="0"/>
          </a:p>
          <a:p>
            <a:pPr algn="ctr"/>
            <a:r>
              <a:rPr lang="en-GB" sz="1200" dirty="0"/>
              <a:t>Well done Mendip house for winning the house points in week 1 and week 2</a:t>
            </a:r>
            <a:endParaRPr lang="en-GB" dirty="0"/>
          </a:p>
        </p:txBody>
      </p:sp>
      <p:pic>
        <p:nvPicPr>
          <p:cNvPr id="9" name="Picture 14">
            <a:extLst>
              <a:ext uri="{FF2B5EF4-FFF2-40B4-BE49-F238E27FC236}">
                <a16:creationId xmlns:a16="http://schemas.microsoft.com/office/drawing/2014/main" id="{D777645C-4734-BF43-9BB6-7F0EFF859E10}"/>
              </a:ext>
            </a:extLst>
          </p:cNvPr>
          <p:cNvPicPr>
            <a:picLocks noChangeAspect="1"/>
          </p:cNvPicPr>
          <p:nvPr/>
        </p:nvPicPr>
        <p:blipFill rotWithShape="1">
          <a:blip r:embed="rId3"/>
          <a:srcRect t="19847" r="286" b="-382"/>
          <a:stretch/>
        </p:blipFill>
        <p:spPr>
          <a:xfrm>
            <a:off x="833415" y="6388497"/>
            <a:ext cx="5176882" cy="31079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88614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970" y="5599507"/>
            <a:ext cx="4669972" cy="2677656"/>
          </a:xfrm>
          <a:prstGeom prst="rect">
            <a:avLst/>
          </a:prstGeom>
          <a:noFill/>
        </p:spPr>
        <p:txBody>
          <a:bodyPr wrap="square" rtlCol="0">
            <a:spAutoFit/>
          </a:bodyPr>
          <a:lstStyle/>
          <a:p>
            <a:pPr algn="ctr"/>
            <a:r>
              <a:rPr lang="en-GB" sz="1200" b="1" dirty="0" smtClean="0">
                <a:solidFill>
                  <a:srgbClr val="FF0000"/>
                </a:solidFill>
              </a:rPr>
              <a:t>Visit from Poet A.F. </a:t>
            </a:r>
            <a:r>
              <a:rPr lang="en-GB" sz="1200" b="1" smtClean="0">
                <a:solidFill>
                  <a:srgbClr val="FF0000"/>
                </a:solidFill>
              </a:rPr>
              <a:t>Harrold</a:t>
            </a:r>
            <a:endParaRPr lang="en-GB" sz="1200" b="1" dirty="0" smtClean="0">
              <a:solidFill>
                <a:srgbClr val="FF0000"/>
              </a:solidFill>
            </a:endParaRPr>
          </a:p>
          <a:p>
            <a:pPr algn="ctr"/>
            <a:endParaRPr lang="en-GB" sz="1200" dirty="0"/>
          </a:p>
          <a:p>
            <a:pPr algn="ctr"/>
            <a:r>
              <a:rPr lang="en-GB" sz="1200" dirty="0" smtClean="0"/>
              <a:t>On Tuesday the 24</a:t>
            </a:r>
            <a:r>
              <a:rPr lang="en-GB" sz="1200" baseline="30000" dirty="0" smtClean="0"/>
              <a:t>th</a:t>
            </a:r>
            <a:r>
              <a:rPr lang="en-GB" sz="1200" dirty="0" smtClean="0"/>
              <a:t> January we welcomed the poet </a:t>
            </a:r>
            <a:r>
              <a:rPr lang="en-GB" sz="1200" dirty="0" err="1" smtClean="0"/>
              <a:t>A.F.Harrold</a:t>
            </a:r>
            <a:r>
              <a:rPr lang="en-GB" sz="1200" dirty="0" smtClean="0"/>
              <a:t> to our school.</a:t>
            </a:r>
          </a:p>
          <a:p>
            <a:pPr algn="ctr"/>
            <a:r>
              <a:rPr lang="en-GB" sz="1200" dirty="0" smtClean="0"/>
              <a:t>‘He was really funny, and read his poems in a fun way with lots of actions.  He had a big beard and had written a poem about what you can find in your beard’</a:t>
            </a:r>
          </a:p>
          <a:p>
            <a:pPr algn="ctr"/>
            <a:r>
              <a:rPr lang="en-GB" sz="1200" i="1" dirty="0" smtClean="0"/>
              <a:t>Cara</a:t>
            </a:r>
          </a:p>
          <a:p>
            <a:pPr algn="ctr"/>
            <a:r>
              <a:rPr lang="en-GB" sz="1200" dirty="0" smtClean="0"/>
              <a:t>‘His poems had lots of jokes in them and he let us say what we thought was going to happen in the poem.</a:t>
            </a:r>
          </a:p>
          <a:p>
            <a:pPr algn="ctr"/>
            <a:r>
              <a:rPr lang="en-GB" sz="1200" i="1" dirty="0" smtClean="0"/>
              <a:t>Nathan</a:t>
            </a:r>
          </a:p>
          <a:p>
            <a:pPr algn="ctr"/>
            <a:endParaRPr lang="en-GB" dirty="0"/>
          </a:p>
          <a:p>
            <a:pPr algn="ctr"/>
            <a:endParaRPr lang="en-GB"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59" r="4445"/>
          <a:stretch/>
        </p:blipFill>
        <p:spPr>
          <a:xfrm>
            <a:off x="319357" y="7832847"/>
            <a:ext cx="2875599" cy="180202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291" r="9206"/>
          <a:stretch/>
        </p:blipFill>
        <p:spPr>
          <a:xfrm>
            <a:off x="3810000" y="7731693"/>
            <a:ext cx="2732314" cy="1891816"/>
          </a:xfrm>
          <a:prstGeom prst="rect">
            <a:avLst/>
          </a:prstGeom>
        </p:spPr>
      </p:pic>
      <p:sp>
        <p:nvSpPr>
          <p:cNvPr id="9" name="TextBox 8">
            <a:extLst>
              <a:ext uri="{FF2B5EF4-FFF2-40B4-BE49-F238E27FC236}">
                <a16:creationId xmlns:a16="http://schemas.microsoft.com/office/drawing/2014/main" id="{63AE5447-9A17-A3E5-16FC-D07A83D8FAD0}"/>
              </a:ext>
            </a:extLst>
          </p:cNvPr>
          <p:cNvSpPr txBox="1"/>
          <p:nvPr/>
        </p:nvSpPr>
        <p:spPr>
          <a:xfrm>
            <a:off x="470921" y="254923"/>
            <a:ext cx="5995193" cy="1200329"/>
          </a:xfrm>
          <a:prstGeom prst="rect">
            <a:avLst/>
          </a:prstGeom>
          <a:noFill/>
          <a:ln cmpd="sng">
            <a:solidFill>
              <a:schemeClr val="accent1"/>
            </a:solidFill>
          </a:ln>
        </p:spPr>
        <p:txBody>
          <a:bodyPr wrap="square" lIns="91440" tIns="45720" rIns="91440" bIns="45720" rtlCol="0" anchor="t">
            <a:spAutoFit/>
          </a:bodyPr>
          <a:lstStyle/>
          <a:p>
            <a:pPr algn="ctr"/>
            <a:r>
              <a:rPr lang="en-GB" sz="1200" b="1" dirty="0">
                <a:solidFill>
                  <a:srgbClr val="FF0000"/>
                </a:solidFill>
              </a:rPr>
              <a:t>Celebration Assemblies</a:t>
            </a:r>
          </a:p>
          <a:p>
            <a:pPr algn="ctr"/>
            <a:r>
              <a:rPr lang="en-GB" sz="1200" dirty="0"/>
              <a:t>Congratulations to all the children who received certificates </a:t>
            </a:r>
            <a:r>
              <a:rPr lang="en-GB" sz="1200"/>
              <a:t>and </a:t>
            </a:r>
            <a:r>
              <a:rPr lang="en-GB" sz="1200" smtClean="0"/>
              <a:t>awards </a:t>
            </a:r>
            <a:r>
              <a:rPr lang="en-GB" sz="1200" dirty="0" smtClean="0"/>
              <a:t>this week.</a:t>
            </a:r>
            <a:endParaRPr lang="en-GB" sz="1200" dirty="0">
              <a:cs typeface="Calibri"/>
            </a:endParaRPr>
          </a:p>
          <a:p>
            <a:pPr algn="ctr"/>
            <a:r>
              <a:rPr lang="en-GB" sz="1200" dirty="0"/>
              <a:t>Certificates  went to </a:t>
            </a:r>
            <a:r>
              <a:rPr lang="en-GB" sz="1200" dirty="0" err="1" smtClean="0"/>
              <a:t>Syvana</a:t>
            </a:r>
            <a:r>
              <a:rPr lang="en-GB" sz="1200" dirty="0" smtClean="0"/>
              <a:t>, Nye, Lucas and Dylan.</a:t>
            </a:r>
            <a:endParaRPr lang="en-GB" sz="1200" dirty="0"/>
          </a:p>
          <a:p>
            <a:pPr algn="ctr"/>
            <a:r>
              <a:rPr lang="en-GB" sz="1200" dirty="0"/>
              <a:t>Reading award to </a:t>
            </a:r>
            <a:r>
              <a:rPr lang="en-GB" sz="1200" dirty="0" err="1" smtClean="0"/>
              <a:t>Oaklan</a:t>
            </a:r>
            <a:r>
              <a:rPr lang="en-GB" sz="1200" dirty="0" smtClean="0"/>
              <a:t>, Trixie, Nell and Lottie</a:t>
            </a:r>
            <a:endParaRPr lang="en-GB" sz="1200" dirty="0">
              <a:cs typeface="Calibri" panose="020F0502020204030204"/>
            </a:endParaRPr>
          </a:p>
          <a:p>
            <a:pPr algn="ctr"/>
            <a:r>
              <a:rPr lang="en-GB" sz="1200" dirty="0"/>
              <a:t>Perseverance awards </a:t>
            </a:r>
            <a:r>
              <a:rPr lang="en-GB" sz="1200" dirty="0" smtClean="0"/>
              <a:t>to Bea M, Arthur, Ivy-Belle and Nathan</a:t>
            </a:r>
            <a:endParaRPr lang="en-GB" sz="1600" dirty="0"/>
          </a:p>
          <a:p>
            <a:pPr algn="ctr"/>
            <a:r>
              <a:rPr lang="en-GB" sz="1200" dirty="0"/>
              <a:t>Well done </a:t>
            </a:r>
            <a:r>
              <a:rPr lang="en-GB" sz="1200" dirty="0" smtClean="0"/>
              <a:t>Chew </a:t>
            </a:r>
            <a:r>
              <a:rPr lang="en-GB" sz="1200" dirty="0"/>
              <a:t>house for winning the </a:t>
            </a:r>
            <a:r>
              <a:rPr lang="en-GB" sz="1200" dirty="0" smtClean="0"/>
              <a:t>house point award this week</a:t>
            </a:r>
            <a:endParaRPr lang="en-GB"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285" t="23545" r="14286"/>
          <a:stretch/>
        </p:blipFill>
        <p:spPr>
          <a:xfrm>
            <a:off x="676331" y="1561148"/>
            <a:ext cx="5584372" cy="3932463"/>
          </a:xfrm>
          <a:prstGeom prst="rect">
            <a:avLst/>
          </a:prstGeom>
        </p:spPr>
      </p:pic>
    </p:spTree>
    <p:extLst>
      <p:ext uri="{BB962C8B-B14F-4D97-AF65-F5344CB8AC3E}">
        <p14:creationId xmlns:p14="http://schemas.microsoft.com/office/powerpoint/2010/main" val="1744036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Ice Lolly Icon in Cartoon Style Isolated on White Background. Ice Cream  Symbol Stock Vector Illustration. Stock Vector - Illustration of cool,  tasty: 85248134"/>
          <p:cNvSpPr>
            <a:spLocks noChangeAspect="1" noChangeArrowheads="1"/>
          </p:cNvSpPr>
          <p:nvPr/>
        </p:nvSpPr>
        <p:spPr bwMode="auto">
          <a:xfrm>
            <a:off x="155575" y="-144463"/>
            <a:ext cx="304800" cy="1024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p:cNvSpPr txBox="1"/>
          <p:nvPr/>
        </p:nvSpPr>
        <p:spPr>
          <a:xfrm>
            <a:off x="840166" y="15965403"/>
            <a:ext cx="829600" cy="103805"/>
          </a:xfrm>
          <a:prstGeom prst="rect">
            <a:avLst/>
          </a:prstGeom>
          <a:noFill/>
        </p:spPr>
        <p:txBody>
          <a:bodyPr wrap="square" rtlCol="0">
            <a:spAutoFit/>
          </a:bodyPr>
          <a:lstStyle/>
          <a:p>
            <a:pPr algn="ctr"/>
            <a:endParaRPr lang="en-GB" dirty="0"/>
          </a:p>
        </p:txBody>
      </p:sp>
      <p:sp>
        <p:nvSpPr>
          <p:cNvPr id="7" name="AutoShape 2" descr="41,230 Sun Clipart Illustrations &amp; Clip Art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41,230 Sun Clipart Illustrations &amp; Clip Art - iStock"/>
          <p:cNvSpPr>
            <a:spLocks noChangeAspect="1" noChangeArrowheads="1"/>
          </p:cNvSpPr>
          <p:nvPr/>
        </p:nvSpPr>
        <p:spPr bwMode="auto">
          <a:xfrm>
            <a:off x="307975" y="21771"/>
            <a:ext cx="304800" cy="2909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Title 4"/>
          <p:cNvSpPr txBox="1">
            <a:spLocks/>
          </p:cNvSpPr>
          <p:nvPr/>
        </p:nvSpPr>
        <p:spPr>
          <a:xfrm>
            <a:off x="538422" y="215499"/>
            <a:ext cx="5930717" cy="8753966"/>
          </a:xfrm>
          <a:prstGeom prst="rect">
            <a:avLst/>
          </a:prstGeom>
          <a:ln>
            <a:solidFill>
              <a:schemeClr val="tx2">
                <a:lumMod val="75000"/>
              </a:schemeClr>
            </a:solidFill>
          </a:ln>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GB" sz="1600" dirty="0">
              <a:cs typeface="Calibri Light"/>
            </a:endParaRPr>
          </a:p>
          <a:p>
            <a:endParaRPr lang="en-GB" sz="1600" dirty="0">
              <a:cs typeface="Calibri Light"/>
            </a:endParaRPr>
          </a:p>
          <a:p>
            <a:endParaRPr lang="en-GB" sz="1600" dirty="0">
              <a:cs typeface="Calibri Light"/>
            </a:endParaRPr>
          </a:p>
          <a:p>
            <a:r>
              <a:rPr lang="en-GB" sz="1600" dirty="0"/>
              <a:t/>
            </a:r>
            <a:br>
              <a:rPr lang="en-GB" sz="1600" dirty="0"/>
            </a:br>
            <a:r>
              <a:rPr lang="en-GB" sz="1600" dirty="0"/>
              <a:t/>
            </a:r>
            <a:br>
              <a:rPr lang="en-GB" sz="1600" dirty="0"/>
            </a:br>
            <a:r>
              <a:rPr lang="en-GB" sz="1600" dirty="0"/>
              <a:t/>
            </a:r>
            <a:br>
              <a:rPr lang="en-GB" sz="1600" dirty="0"/>
            </a:br>
            <a:r>
              <a:rPr lang="en-GB" sz="1600" dirty="0"/>
              <a:t/>
            </a:r>
            <a:br>
              <a:rPr lang="en-GB" sz="1600" dirty="0"/>
            </a:br>
            <a:r>
              <a:rPr lang="en-GB" sz="1600" dirty="0"/>
              <a:t/>
            </a:r>
            <a:br>
              <a:rPr lang="en-GB" sz="1600" dirty="0"/>
            </a:br>
            <a:endParaRPr lang="en-GB" sz="1600" dirty="0"/>
          </a:p>
          <a:p>
            <a:endParaRPr lang="en-GB" sz="1600" dirty="0"/>
          </a:p>
          <a:p>
            <a:endParaRPr lang="en-GB" sz="1600" dirty="0"/>
          </a:p>
          <a:p>
            <a:r>
              <a:rPr lang="en-GB" sz="1600" dirty="0"/>
              <a:t/>
            </a:r>
            <a:br>
              <a:rPr lang="en-GB" sz="1600" dirty="0"/>
            </a:br>
            <a:endParaRPr lang="en-GB" sz="1600" dirty="0"/>
          </a:p>
          <a:p>
            <a:endParaRPr lang="en-GB" sz="1600" dirty="0"/>
          </a:p>
          <a:p>
            <a:endParaRPr lang="en-GB" sz="1600" dirty="0">
              <a:cs typeface="Calibri Light" panose="020F0302020204030204"/>
            </a:endParaRPr>
          </a:p>
          <a:p>
            <a:endParaRPr lang="en-GB" sz="1600" dirty="0">
              <a:cs typeface="Calibri Light" panose="020F0302020204030204"/>
            </a:endParaRPr>
          </a:p>
          <a:p>
            <a:endParaRPr lang="en-GB" sz="1600" dirty="0">
              <a:cs typeface="Calibri Light" panose="020F0302020204030204"/>
            </a:endParaRPr>
          </a:p>
          <a:p>
            <a:endParaRPr lang="en-GB" sz="1600" dirty="0">
              <a:cs typeface="Calibri Light" panose="020F0302020204030204"/>
            </a:endParaRPr>
          </a:p>
        </p:txBody>
      </p:sp>
      <p:pic>
        <p:nvPicPr>
          <p:cNvPr id="2" name="Picture 3" descr="A picture containing building, indoor, ceiling, station&#10;&#10;Description automatically generated">
            <a:extLst>
              <a:ext uri="{FF2B5EF4-FFF2-40B4-BE49-F238E27FC236}">
                <a16:creationId xmlns:a16="http://schemas.microsoft.com/office/drawing/2014/main" id="{BF2F6DB1-3E95-2900-AE16-4E5254B053EE}"/>
              </a:ext>
            </a:extLst>
          </p:cNvPr>
          <p:cNvPicPr>
            <a:picLocks noChangeAspect="1"/>
          </p:cNvPicPr>
          <p:nvPr/>
        </p:nvPicPr>
        <p:blipFill>
          <a:blip r:embed="rId2"/>
          <a:stretch>
            <a:fillRect/>
          </a:stretch>
        </p:blipFill>
        <p:spPr>
          <a:xfrm rot="10800000">
            <a:off x="1054123" y="7054890"/>
            <a:ext cx="2021306" cy="1516217"/>
          </a:xfrm>
          <a:prstGeom prst="rect">
            <a:avLst/>
          </a:prstGeom>
        </p:spPr>
      </p:pic>
      <p:pic>
        <p:nvPicPr>
          <p:cNvPr id="4" name="Picture 4" descr="A picture containing person&#10;&#10;Description automatically generated">
            <a:extLst>
              <a:ext uri="{FF2B5EF4-FFF2-40B4-BE49-F238E27FC236}">
                <a16:creationId xmlns:a16="http://schemas.microsoft.com/office/drawing/2014/main" id="{E9F1886F-112B-69CD-37A3-13A6D375FE8C}"/>
              </a:ext>
            </a:extLst>
          </p:cNvPr>
          <p:cNvPicPr>
            <a:picLocks noChangeAspect="1"/>
          </p:cNvPicPr>
          <p:nvPr/>
        </p:nvPicPr>
        <p:blipFill>
          <a:blip r:embed="rId3"/>
          <a:stretch>
            <a:fillRect/>
          </a:stretch>
        </p:blipFill>
        <p:spPr>
          <a:xfrm rot="10800000">
            <a:off x="1093281" y="5124839"/>
            <a:ext cx="1934993" cy="1453472"/>
          </a:xfrm>
          <a:prstGeom prst="rect">
            <a:avLst/>
          </a:prstGeom>
        </p:spPr>
      </p:pic>
      <p:sp>
        <p:nvSpPr>
          <p:cNvPr id="5" name="TextBox 4">
            <a:extLst>
              <a:ext uri="{FF2B5EF4-FFF2-40B4-BE49-F238E27FC236}">
                <a16:creationId xmlns:a16="http://schemas.microsoft.com/office/drawing/2014/main" id="{A949AFAB-C64F-6E03-563A-AB773C386D2D}"/>
              </a:ext>
            </a:extLst>
          </p:cNvPr>
          <p:cNvSpPr txBox="1"/>
          <p:nvPr/>
        </p:nvSpPr>
        <p:spPr>
          <a:xfrm>
            <a:off x="621468" y="283178"/>
            <a:ext cx="574063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latin typeface="Calibri Light"/>
                <a:cs typeface="Segoe UI"/>
              </a:rPr>
              <a:t>Squirrel trip to Bristol Museum </a:t>
            </a:r>
            <a:r>
              <a:rPr lang="en-GB" dirty="0">
                <a:latin typeface="Calibri Light"/>
                <a:cs typeface="Segoe UI"/>
              </a:rPr>
              <a:t>​​​</a:t>
            </a:r>
            <a:endParaRPr lang="en-US" dirty="0"/>
          </a:p>
          <a:p>
            <a:pPr algn="ctr"/>
            <a:r>
              <a:rPr lang="en-GB" sz="1400" dirty="0">
                <a:latin typeface="Calibri Light"/>
                <a:cs typeface="Segoe UI"/>
              </a:rPr>
              <a:t>We had a great time at the ‘Bristol Museum and Art Gallery’ this week. Many thanks to Matt Smart, Lynda English and Tain Watson for all your support during the day, also to the PTA for making it possible by paying for the coach!​</a:t>
            </a:r>
          </a:p>
          <a:p>
            <a:pPr algn="ctr"/>
            <a:r>
              <a:rPr lang="en-GB" sz="1400" dirty="0">
                <a:latin typeface="Calibri Light"/>
                <a:cs typeface="Segoe UI"/>
              </a:rPr>
              <a:t>​</a:t>
            </a:r>
          </a:p>
          <a:p>
            <a:pPr algn="ctr"/>
            <a:r>
              <a:rPr lang="en-GB" sz="1400" dirty="0">
                <a:latin typeface="Calibri Light"/>
                <a:cs typeface="Segoe UI"/>
              </a:rPr>
              <a:t>Here are some comments from the children.​</a:t>
            </a:r>
          </a:p>
          <a:p>
            <a:pPr algn="ctr"/>
            <a:r>
              <a:rPr lang="en-GB" sz="1400" dirty="0">
                <a:latin typeface="Calibri Light"/>
                <a:cs typeface="Segoe UI"/>
              </a:rPr>
              <a:t>​</a:t>
            </a:r>
          </a:p>
          <a:p>
            <a:pPr algn="ctr"/>
            <a:r>
              <a:rPr lang="en-GB" sz="1400" dirty="0">
                <a:latin typeface="Calibri Light"/>
                <a:cs typeface="Segoe UI"/>
              </a:rPr>
              <a:t>I saw diamonds and artefacts from Ancient Egypt.​</a:t>
            </a:r>
          </a:p>
          <a:p>
            <a:pPr algn="ctr"/>
            <a:r>
              <a:rPr lang="en-GB" sz="1400" dirty="0">
                <a:latin typeface="Calibri Light"/>
                <a:cs typeface="Segoe UI"/>
              </a:rPr>
              <a:t>Emily​</a:t>
            </a:r>
          </a:p>
          <a:p>
            <a:pPr algn="ctr"/>
            <a:r>
              <a:rPr lang="en-GB" sz="1400" dirty="0">
                <a:latin typeface="Calibri Light"/>
                <a:cs typeface="Segoe UI"/>
              </a:rPr>
              <a:t>​</a:t>
            </a:r>
          </a:p>
          <a:p>
            <a:pPr algn="ctr"/>
            <a:r>
              <a:rPr lang="en-GB" sz="1400" dirty="0">
                <a:latin typeface="Calibri Light"/>
                <a:cs typeface="Segoe UI"/>
              </a:rPr>
              <a:t>On Tuesday we went on a school trip to ‘The Bristol Museum and Art Gallery. My favourite part was looking at and holding the Egyptian artefacts in the workshop. I saw diamonds and stuffed animals.​</a:t>
            </a:r>
          </a:p>
          <a:p>
            <a:pPr algn="ctr"/>
            <a:r>
              <a:rPr lang="en-GB" sz="1400" dirty="0">
                <a:latin typeface="Calibri Light"/>
                <a:cs typeface="Segoe UI"/>
              </a:rPr>
              <a:t>Beatrice​</a:t>
            </a:r>
          </a:p>
          <a:p>
            <a:pPr algn="ctr"/>
            <a:r>
              <a:rPr lang="en-GB" dirty="0">
                <a:latin typeface="Calibri Light"/>
                <a:cs typeface="Segoe UI"/>
              </a:rPr>
              <a:t>​</a:t>
            </a:r>
          </a:p>
          <a:p>
            <a:pPr algn="ctr"/>
            <a:r>
              <a:rPr lang="en-GB" sz="1400" dirty="0">
                <a:latin typeface="Calibri Light"/>
                <a:cs typeface="Segoe UI"/>
              </a:rPr>
              <a:t>On Tuesday we went to ‘The Bristol Museum and Art Gallery. When we got to the museum it looked tiny but when we went inside it was massive! We took part  in a work shop and we got to handle artefacts telling us about the life of the ‘Ancient Egyptians’. We also learnt about Amelia Edwards. It was fun!​</a:t>
            </a:r>
          </a:p>
          <a:p>
            <a:pPr algn="ctr"/>
            <a:r>
              <a:rPr lang="en-GB" sz="1400" dirty="0">
                <a:latin typeface="Calibri Light"/>
                <a:cs typeface="Segoe UI"/>
              </a:rPr>
              <a:t>Millie​</a:t>
            </a:r>
          </a:p>
        </p:txBody>
      </p:sp>
      <p:pic>
        <p:nvPicPr>
          <p:cNvPr id="6" name="Picture 7">
            <a:extLst>
              <a:ext uri="{FF2B5EF4-FFF2-40B4-BE49-F238E27FC236}">
                <a16:creationId xmlns:a16="http://schemas.microsoft.com/office/drawing/2014/main" id="{7C562791-86CE-E139-FE38-B3004137CB16}"/>
              </a:ext>
            </a:extLst>
          </p:cNvPr>
          <p:cNvPicPr>
            <a:picLocks noChangeAspect="1"/>
          </p:cNvPicPr>
          <p:nvPr/>
        </p:nvPicPr>
        <p:blipFill>
          <a:blip r:embed="rId4"/>
          <a:stretch>
            <a:fillRect/>
          </a:stretch>
        </p:blipFill>
        <p:spPr>
          <a:xfrm rot="10800000">
            <a:off x="4013560" y="5124648"/>
            <a:ext cx="1974226" cy="1484846"/>
          </a:xfrm>
          <a:prstGeom prst="rect">
            <a:avLst/>
          </a:prstGeom>
        </p:spPr>
      </p:pic>
      <p:pic>
        <p:nvPicPr>
          <p:cNvPr id="8" name="Picture 8" descr="A picture containing person, indoor, group, people&#10;&#10;Description automatically generated">
            <a:extLst>
              <a:ext uri="{FF2B5EF4-FFF2-40B4-BE49-F238E27FC236}">
                <a16:creationId xmlns:a16="http://schemas.microsoft.com/office/drawing/2014/main" id="{F40044FE-F6C1-6250-A0B1-F3064A049F7A}"/>
              </a:ext>
            </a:extLst>
          </p:cNvPr>
          <p:cNvPicPr>
            <a:picLocks noChangeAspect="1"/>
          </p:cNvPicPr>
          <p:nvPr/>
        </p:nvPicPr>
        <p:blipFill>
          <a:blip r:embed="rId5"/>
          <a:stretch>
            <a:fillRect/>
          </a:stretch>
        </p:blipFill>
        <p:spPr>
          <a:xfrm rot="10800000">
            <a:off x="3997891" y="7101960"/>
            <a:ext cx="2005612" cy="1500532"/>
          </a:xfrm>
          <a:prstGeom prst="rect">
            <a:avLst/>
          </a:prstGeom>
        </p:spPr>
      </p:pic>
    </p:spTree>
    <p:extLst>
      <p:ext uri="{BB962C8B-B14F-4D97-AF65-F5344CB8AC3E}">
        <p14:creationId xmlns:p14="http://schemas.microsoft.com/office/powerpoint/2010/main" val="2561394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31771" y="5932714"/>
            <a:ext cx="184731" cy="369332"/>
          </a:xfrm>
          <a:prstGeom prst="rect">
            <a:avLst/>
          </a:prstGeom>
          <a:noFill/>
        </p:spPr>
        <p:txBody>
          <a:bodyPr wrap="none" rtlCol="0">
            <a:spAutoFit/>
          </a:bodyPr>
          <a:lstStyle/>
          <a:p>
            <a:endParaRPr lang="en-GB" dirty="0"/>
          </a:p>
        </p:txBody>
      </p:sp>
      <p:sp>
        <p:nvSpPr>
          <p:cNvPr id="8" name="TextBox 7"/>
          <p:cNvSpPr txBox="1"/>
          <p:nvPr/>
        </p:nvSpPr>
        <p:spPr>
          <a:xfrm>
            <a:off x="148806" y="317116"/>
            <a:ext cx="6594556" cy="1384995"/>
          </a:xfrm>
          <a:prstGeom prst="rect">
            <a:avLst/>
          </a:prstGeom>
          <a:solidFill>
            <a:schemeClr val="bg1">
              <a:alpha val="81000"/>
            </a:schemeClr>
          </a:solidFill>
          <a:ln>
            <a:solidFill>
              <a:schemeClr val="accent1"/>
            </a:solidFill>
          </a:ln>
        </p:spPr>
        <p:txBody>
          <a:bodyPr wrap="square" lIns="91440" tIns="45720" rIns="91440" bIns="45720" rtlCol="0" anchor="t">
            <a:spAutoFit/>
          </a:bodyPr>
          <a:lstStyle/>
          <a:p>
            <a:pPr algn="ctr"/>
            <a:r>
              <a:rPr lang="en-GB" sz="1200" b="1" dirty="0">
                <a:solidFill>
                  <a:srgbClr val="FF0000"/>
                </a:solidFill>
                <a:ea typeface="+mn-lt"/>
                <a:cs typeface="+mn-lt"/>
              </a:rPr>
              <a:t>*Urgent request - Newspapers needed*</a:t>
            </a:r>
            <a:endParaRPr lang="en-US" dirty="0"/>
          </a:p>
          <a:p>
            <a:pPr algn="ctr"/>
            <a:endParaRPr lang="en-GB" sz="1200" b="1" dirty="0">
              <a:ea typeface="+mn-lt"/>
              <a:cs typeface="+mn-lt"/>
            </a:endParaRPr>
          </a:p>
          <a:p>
            <a:pPr algn="ctr"/>
            <a:r>
              <a:rPr lang="en-GB" sz="1200" b="1" dirty="0">
                <a:ea typeface="+mn-lt"/>
                <a:cs typeface="+mn-lt"/>
              </a:rPr>
              <a:t>In Squirrel class this term we are making Egyptian masks. We will be using 'Papier Mache' to create them. If you or anyone you know reads newspapers please could you rescue them from the recycling box and bring them into school.</a:t>
            </a:r>
            <a:endParaRPr lang="en-GB">
              <a:cs typeface="Calibri"/>
            </a:endParaRPr>
          </a:p>
          <a:p>
            <a:pPr algn="ctr"/>
            <a:r>
              <a:rPr lang="en-GB" sz="1200" b="1" dirty="0">
                <a:ea typeface="+mn-lt"/>
                <a:cs typeface="+mn-lt"/>
              </a:rPr>
              <a:t>Many thanks, </a:t>
            </a:r>
            <a:endParaRPr lang="en-GB" dirty="0"/>
          </a:p>
          <a:p>
            <a:pPr algn="ctr"/>
            <a:r>
              <a:rPr lang="en-GB" sz="1200" b="1" dirty="0">
                <a:ea typeface="+mn-lt"/>
                <a:cs typeface="+mn-lt"/>
              </a:rPr>
              <a:t>Mrs Beck</a:t>
            </a:r>
            <a:endParaRPr lang="en-GB" dirty="0"/>
          </a:p>
        </p:txBody>
      </p:sp>
      <p:sp>
        <p:nvSpPr>
          <p:cNvPr id="11" name="Text Box 2">
            <a:extLst>
              <a:ext uri="{FF2B5EF4-FFF2-40B4-BE49-F238E27FC236}">
                <a16:creationId xmlns:a16="http://schemas.microsoft.com/office/drawing/2014/main" id="{37FFB13B-F3D3-60A6-D9B2-78CAB7D2EC54}"/>
              </a:ext>
            </a:extLst>
          </p:cNvPr>
          <p:cNvSpPr txBox="1">
            <a:spLocks noChangeArrowheads="1"/>
          </p:cNvSpPr>
          <p:nvPr/>
        </p:nvSpPr>
        <p:spPr bwMode="auto">
          <a:xfrm>
            <a:off x="178736" y="1899981"/>
            <a:ext cx="3063007" cy="121529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solidFill>
                  <a:srgbClr val="FF0000"/>
                </a:solidFill>
              </a:rPr>
              <a:t>Safeguarding Children</a:t>
            </a:r>
            <a:endParaRPr lang="en-GB" sz="1200" dirty="0">
              <a:solidFill>
                <a:srgbClr val="FF0000"/>
              </a:solidFill>
            </a:endParaRPr>
          </a:p>
          <a:p>
            <a:pPr algn="ctr"/>
            <a:r>
              <a:rPr lang="en-GB" sz="1200" dirty="0"/>
              <a:t>If any parent or carer is concerned about a child’s welfare or wellbeing please contact Mr Harvey or Mrs Brown, who are the school’s Designated Safeguarding Leaders. </a:t>
            </a:r>
          </a:p>
        </p:txBody>
      </p:sp>
      <p:sp>
        <p:nvSpPr>
          <p:cNvPr id="12" name="Text Box 2">
            <a:extLst>
              <a:ext uri="{FF2B5EF4-FFF2-40B4-BE49-F238E27FC236}">
                <a16:creationId xmlns:a16="http://schemas.microsoft.com/office/drawing/2014/main" id="{57F7F3E3-F8F8-5291-0DF8-38F8F0F0CC12}"/>
              </a:ext>
            </a:extLst>
          </p:cNvPr>
          <p:cNvSpPr txBox="1">
            <a:spLocks noChangeArrowheads="1"/>
          </p:cNvSpPr>
          <p:nvPr/>
        </p:nvSpPr>
        <p:spPr bwMode="auto">
          <a:xfrm>
            <a:off x="3588118" y="1849671"/>
            <a:ext cx="3063008" cy="446236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FF0000"/>
                </a:solidFill>
              </a:rPr>
              <a:t>Absent from school</a:t>
            </a:r>
          </a:p>
          <a:p>
            <a:pPr algn="ctr"/>
            <a:r>
              <a:rPr lang="en-GB" sz="1400" dirty="0"/>
              <a:t>Please ensure that you contact the school office if you need to let us know your child is unwell and won’t be attending school, if they have a sickness bug then they must stay off school for 48 hours after they were last sick.</a:t>
            </a:r>
          </a:p>
          <a:p>
            <a:pPr algn="ctr"/>
            <a:r>
              <a:rPr lang="en-GB" sz="1400" b="1" dirty="0">
                <a:solidFill>
                  <a:srgbClr val="FF0000"/>
                </a:solidFill>
              </a:rPr>
              <a:t>Home Time changes</a:t>
            </a:r>
          </a:p>
          <a:p>
            <a:pPr algn="ctr"/>
            <a:r>
              <a:rPr lang="en-GB" sz="1400" dirty="0"/>
              <a:t>Please let school know if you are changing your home time arrangement, if you child is going home with a friend or being collected by somebody different.</a:t>
            </a:r>
          </a:p>
          <a:p>
            <a:pPr algn="ctr"/>
            <a:r>
              <a:rPr lang="en-GB" sz="1400" dirty="0"/>
              <a:t> Please do not send messages via class dojo as these messages may not be picked up during the day.</a:t>
            </a:r>
          </a:p>
          <a:p>
            <a:pPr algn="ctr"/>
            <a:r>
              <a:rPr lang="en-GB" sz="1400" dirty="0"/>
              <a:t> Thank you</a:t>
            </a:r>
          </a:p>
          <a:p>
            <a:pPr algn="ctr"/>
            <a:r>
              <a:rPr lang="en-GB" sz="1400" dirty="0" err="1">
                <a:hlinkClick r:id="rId2"/>
              </a:rPr>
              <a:t>office@ubley.school</a:t>
            </a:r>
            <a:endParaRPr lang="en-GB" sz="1400" dirty="0"/>
          </a:p>
          <a:p>
            <a:pPr algn="ctr"/>
            <a:r>
              <a:rPr lang="en-GB" sz="1400" dirty="0"/>
              <a:t>Telephone 01761 462654</a:t>
            </a:r>
          </a:p>
        </p:txBody>
      </p:sp>
      <p:sp>
        <p:nvSpPr>
          <p:cNvPr id="13" name="Text Box 2">
            <a:extLst>
              <a:ext uri="{FF2B5EF4-FFF2-40B4-BE49-F238E27FC236}">
                <a16:creationId xmlns:a16="http://schemas.microsoft.com/office/drawing/2014/main" id="{61DCE9C9-4C2E-DB8F-2DE9-DE7AE8A7A3BC}"/>
              </a:ext>
            </a:extLst>
          </p:cNvPr>
          <p:cNvSpPr txBox="1">
            <a:spLocks noChangeArrowheads="1"/>
          </p:cNvSpPr>
          <p:nvPr/>
        </p:nvSpPr>
        <p:spPr bwMode="auto">
          <a:xfrm>
            <a:off x="261346" y="3531722"/>
            <a:ext cx="3100143" cy="27703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500"/>
              </a:spcBef>
              <a:spcAft>
                <a:spcPts val="0"/>
              </a:spcAft>
            </a:pPr>
            <a:r>
              <a:rPr lang="en-GB" sz="12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Diary Dates</a:t>
            </a:r>
          </a:p>
          <a:p>
            <a:pPr algn="ctr">
              <a:spcBef>
                <a:spcPts val="500"/>
              </a:spcBef>
              <a:spcAft>
                <a:spcPts val="0"/>
              </a:spcAft>
            </a:pPr>
            <a:r>
              <a:rPr lang="en-GB" sz="1200" b="1" dirty="0">
                <a:latin typeface="Calibri" panose="020F0502020204030204" pitchFamily="34" charset="0"/>
                <a:ea typeface="Times New Roman" panose="02020603050405020304" pitchFamily="18" charset="0"/>
                <a:cs typeface="Times New Roman" panose="02020603050405020304" pitchFamily="18" charset="0"/>
              </a:rPr>
              <a:t>24</a:t>
            </a:r>
            <a:r>
              <a:rPr lang="en-GB" sz="1200" b="1"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GB" sz="1200" b="1" dirty="0">
                <a:latin typeface="Calibri" panose="020F0502020204030204" pitchFamily="34" charset="0"/>
                <a:ea typeface="Times New Roman" panose="02020603050405020304" pitchFamily="18" charset="0"/>
                <a:cs typeface="Times New Roman" panose="02020603050405020304" pitchFamily="18" charset="0"/>
              </a:rPr>
              <a:t> February – Years 5 &amp; 6 to </a:t>
            </a:r>
            <a:r>
              <a:rPr lang="en-GB" sz="1200" b="1" dirty="0" err="1" smtClean="0">
                <a:latin typeface="Calibri" panose="020F0502020204030204" pitchFamily="34" charset="0"/>
                <a:ea typeface="Times New Roman" panose="02020603050405020304" pitchFamily="18" charset="0"/>
                <a:cs typeface="Times New Roman" panose="02020603050405020304" pitchFamily="18" charset="0"/>
              </a:rPr>
              <a:t>Lifeskills</a:t>
            </a:r>
            <a:endParaRPr lang="en-GB" sz="1200" b="1" dirty="0" smtClean="0">
              <a:latin typeface="Calibri" panose="020F0502020204030204" pitchFamily="34" charset="0"/>
              <a:ea typeface="Times New Roman" panose="02020603050405020304" pitchFamily="18" charset="0"/>
              <a:cs typeface="Times New Roman" panose="02020603050405020304" pitchFamily="18" charset="0"/>
            </a:endParaRPr>
          </a:p>
          <a:p>
            <a:pPr algn="ctr">
              <a:spcBef>
                <a:spcPts val="500"/>
              </a:spcBef>
              <a:spcAft>
                <a:spcPts val="0"/>
              </a:spcAft>
            </a:pP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13</a:t>
            </a:r>
            <a:r>
              <a:rPr lang="en-GB" sz="1200" b="1" baseline="30000" dirty="0" smtClean="0">
                <a:latin typeface="Calibri" panose="020F0502020204030204" pitchFamily="34" charset="0"/>
                <a:ea typeface="Times New Roman" panose="02020603050405020304" pitchFamily="18" charset="0"/>
                <a:cs typeface="Times New Roman" panose="02020603050405020304" pitchFamily="18" charset="0"/>
              </a:rPr>
              <a:t>th</a:t>
            </a: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 – 17</a:t>
            </a:r>
            <a:r>
              <a:rPr lang="en-GB" sz="1200" b="1" baseline="30000" dirty="0" smtClean="0">
                <a:latin typeface="Calibri" panose="020F0502020204030204" pitchFamily="34" charset="0"/>
                <a:ea typeface="Times New Roman" panose="02020603050405020304" pitchFamily="18" charset="0"/>
                <a:cs typeface="Times New Roman" panose="02020603050405020304" pitchFamily="18" charset="0"/>
              </a:rPr>
              <a:t>th</a:t>
            </a: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 February – half term</a:t>
            </a:r>
          </a:p>
          <a:p>
            <a:pPr algn="ctr">
              <a:spcBef>
                <a:spcPts val="500"/>
              </a:spcBef>
              <a:spcAft>
                <a:spcPts val="0"/>
              </a:spcAft>
            </a:pP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20</a:t>
            </a:r>
            <a:r>
              <a:rPr lang="en-GB" sz="1200" b="1" baseline="30000" dirty="0" smtClean="0">
                <a:latin typeface="Calibri" panose="020F0502020204030204" pitchFamily="34" charset="0"/>
                <a:ea typeface="Times New Roman" panose="02020603050405020304" pitchFamily="18" charset="0"/>
                <a:cs typeface="Times New Roman" panose="02020603050405020304" pitchFamily="18" charset="0"/>
              </a:rPr>
              <a:t>th</a:t>
            </a: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 February first day back </a:t>
            </a:r>
          </a:p>
          <a:p>
            <a:pPr algn="ctr">
              <a:spcBef>
                <a:spcPts val="500"/>
              </a:spcBef>
              <a:spcAft>
                <a:spcPts val="0"/>
              </a:spcAft>
            </a:pP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1</a:t>
            </a:r>
            <a:r>
              <a:rPr lang="en-GB" sz="1200" b="1" baseline="30000" dirty="0" smtClean="0">
                <a:latin typeface="Calibri" panose="020F0502020204030204" pitchFamily="34" charset="0"/>
                <a:ea typeface="Times New Roman" panose="02020603050405020304" pitchFamily="18" charset="0"/>
                <a:cs typeface="Times New Roman" panose="02020603050405020304" pitchFamily="18" charset="0"/>
              </a:rPr>
              <a:t>st</a:t>
            </a: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 March years 3 &amp; 4 to CVS for netball tournament, packed lunch needed</a:t>
            </a:r>
          </a:p>
          <a:p>
            <a:pPr algn="ctr">
              <a:spcBef>
                <a:spcPts val="500"/>
              </a:spcBef>
              <a:spcAft>
                <a:spcPts val="0"/>
              </a:spcAft>
            </a:pP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19</a:t>
            </a:r>
            <a:r>
              <a:rPr lang="en-GB" sz="1200" b="1" baseline="30000" dirty="0" smtClean="0">
                <a:latin typeface="Calibri" panose="020F0502020204030204" pitchFamily="34" charset="0"/>
                <a:ea typeface="Times New Roman" panose="02020603050405020304" pitchFamily="18" charset="0"/>
                <a:cs typeface="Times New Roman" panose="02020603050405020304" pitchFamily="18" charset="0"/>
              </a:rPr>
              <a:t>th</a:t>
            </a: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 </a:t>
            </a:r>
            <a:r>
              <a:rPr lang="en-GB" sz="1200" b="1" dirty="0">
                <a:latin typeface="Calibri" panose="020F0502020204030204" pitchFamily="34" charset="0"/>
                <a:ea typeface="Times New Roman" panose="02020603050405020304" pitchFamily="18" charset="0"/>
                <a:cs typeface="Times New Roman" panose="02020603050405020304" pitchFamily="18" charset="0"/>
              </a:rPr>
              <a:t>April – Years 3, 4, 5 &amp; 6 to Field to Fork</a:t>
            </a:r>
          </a:p>
          <a:p>
            <a:pPr algn="ctr">
              <a:spcBef>
                <a:spcPts val="500"/>
              </a:spcBef>
              <a:spcAft>
                <a:spcPts val="0"/>
              </a:spcAft>
            </a:pPr>
            <a:r>
              <a:rPr lang="en-GB" sz="1200" b="1" dirty="0">
                <a:latin typeface="Calibri" panose="020F0502020204030204" pitchFamily="34" charset="0"/>
                <a:ea typeface="Times New Roman" panose="02020603050405020304" pitchFamily="18" charset="0"/>
                <a:cs typeface="Times New Roman" panose="02020603050405020304" pitchFamily="18" charset="0"/>
              </a:rPr>
              <a:t>23</a:t>
            </a:r>
            <a:r>
              <a:rPr lang="en-GB" sz="1200" b="1" baseline="30000" dirty="0">
                <a:latin typeface="Calibri" panose="020F0502020204030204" pitchFamily="34" charset="0"/>
                <a:ea typeface="Times New Roman" panose="02020603050405020304" pitchFamily="18" charset="0"/>
                <a:cs typeface="Times New Roman" panose="02020603050405020304" pitchFamily="18" charset="0"/>
              </a:rPr>
              <a:t>rd</a:t>
            </a:r>
            <a:r>
              <a:rPr lang="en-GB" sz="1200" b="1" dirty="0">
                <a:latin typeface="Calibri" panose="020F0502020204030204" pitchFamily="34" charset="0"/>
                <a:ea typeface="Times New Roman" panose="02020603050405020304" pitchFamily="18" charset="0"/>
                <a:cs typeface="Times New Roman" panose="02020603050405020304" pitchFamily="18" charset="0"/>
              </a:rPr>
              <a:t> June – Class photographs </a:t>
            </a:r>
            <a:endParaRPr lang="en-GB" sz="1200" b="1" dirty="0" smtClean="0">
              <a:latin typeface="Calibri" panose="020F0502020204030204" pitchFamily="34" charset="0"/>
              <a:ea typeface="Times New Roman" panose="02020603050405020304" pitchFamily="18" charset="0"/>
              <a:cs typeface="Times New Roman" panose="02020603050405020304" pitchFamily="18" charset="0"/>
            </a:endParaRPr>
          </a:p>
          <a:p>
            <a:pPr algn="ctr">
              <a:spcBef>
                <a:spcPts val="500"/>
              </a:spcBef>
              <a:spcAft>
                <a:spcPts val="0"/>
              </a:spcAft>
            </a:pP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4</a:t>
            </a:r>
            <a:r>
              <a:rPr lang="en-GB" sz="1200" b="1" baseline="30000" dirty="0" smtClean="0">
                <a:latin typeface="Calibri" panose="020F0502020204030204" pitchFamily="34" charset="0"/>
                <a:ea typeface="Times New Roman" panose="02020603050405020304" pitchFamily="18" charset="0"/>
                <a:cs typeface="Times New Roman" panose="02020603050405020304" pitchFamily="18" charset="0"/>
              </a:rPr>
              <a:t>th</a:t>
            </a:r>
            <a:r>
              <a:rPr lang="en-GB" sz="1200" b="1" dirty="0" smtClean="0">
                <a:latin typeface="Calibri" panose="020F0502020204030204" pitchFamily="34" charset="0"/>
                <a:ea typeface="Times New Roman" panose="02020603050405020304" pitchFamily="18" charset="0"/>
                <a:cs typeface="Times New Roman" panose="02020603050405020304" pitchFamily="18" charset="0"/>
              </a:rPr>
              <a:t> July – Year 6 transition day for Chew Valley School</a:t>
            </a:r>
            <a:endParaRPr lang="en-GB" sz="12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332792" y="6618762"/>
            <a:ext cx="6226583" cy="2492990"/>
          </a:xfrm>
          <a:prstGeom prst="rect">
            <a:avLst/>
          </a:prstGeom>
          <a:ln>
            <a:solidFill>
              <a:schemeClr val="tx1"/>
            </a:solidFill>
          </a:ln>
        </p:spPr>
        <p:txBody>
          <a:bodyPr wrap="square">
            <a:spAutoFit/>
          </a:bodyPr>
          <a:lstStyle/>
          <a:p>
            <a:endParaRPr lang="en-GB" sz="1200" dirty="0" smtClean="0"/>
          </a:p>
          <a:p>
            <a:pPr algn="ctr"/>
            <a:r>
              <a:rPr lang="en-GB" sz="1200" b="1" dirty="0" smtClean="0">
                <a:solidFill>
                  <a:srgbClr val="FF0000"/>
                </a:solidFill>
              </a:rPr>
              <a:t>Requests for leave of absence during term time</a:t>
            </a:r>
          </a:p>
          <a:p>
            <a:pPr algn="ctr"/>
            <a:endParaRPr lang="en-GB" sz="1200" b="1" dirty="0">
              <a:solidFill>
                <a:srgbClr val="FF0000"/>
              </a:solidFill>
            </a:endParaRPr>
          </a:p>
          <a:p>
            <a:r>
              <a:rPr lang="en-GB" sz="1200" dirty="0" smtClean="0"/>
              <a:t>A reminder that the LSP Attendance Policy states that absences </a:t>
            </a:r>
            <a:r>
              <a:rPr lang="en-GB" sz="1200" dirty="0"/>
              <a:t>should only be granted in exceptional circumstances and a family holiday does not constitute such an exception. Our Trust policy is in line with the May 2022 statutory guidance to </a:t>
            </a:r>
            <a:r>
              <a:rPr lang="en-GB" sz="1200" dirty="0" smtClean="0"/>
              <a:t>schools.  In almost all cases a </a:t>
            </a:r>
            <a:r>
              <a:rPr lang="en-GB" sz="1200" dirty="0"/>
              <a:t>request for a holiday in term time will have to be refused and if the unauthorised holiday is for 10 or more sessions (i.e. 5 or more full days) it will incur a Penalty Notice. </a:t>
            </a:r>
            <a:endParaRPr lang="en-GB" sz="1200" dirty="0" smtClean="0"/>
          </a:p>
          <a:p>
            <a:endParaRPr lang="en-GB" sz="1200" dirty="0"/>
          </a:p>
          <a:p>
            <a:pPr algn="ctr"/>
            <a:r>
              <a:rPr lang="en-GB" sz="1200" dirty="0" smtClean="0"/>
              <a:t>Please follow this link for the attendance policy </a:t>
            </a:r>
          </a:p>
          <a:p>
            <a:pPr algn="ctr"/>
            <a:endParaRPr lang="en-GB" sz="1200" dirty="0"/>
          </a:p>
          <a:p>
            <a:pPr algn="ctr"/>
            <a:r>
              <a:rPr lang="en-GB" sz="1200" dirty="0" smtClean="0">
                <a:hlinkClick r:id="rId3"/>
              </a:rPr>
              <a:t>https</a:t>
            </a:r>
            <a:r>
              <a:rPr lang="en-GB" sz="1200" dirty="0">
                <a:hlinkClick r:id="rId3"/>
              </a:rPr>
              <a:t>://www.eastharptreeandubley.org.uk/_</a:t>
            </a:r>
            <a:r>
              <a:rPr lang="en-GB" sz="1200" dirty="0" smtClean="0">
                <a:hlinkClick r:id="rId3"/>
              </a:rPr>
              <a:t>site/data/files/35A50BD4930F9634BF552753A3C15692.pdf</a:t>
            </a:r>
            <a:r>
              <a:rPr lang="en-GB" sz="1200" dirty="0" smtClean="0"/>
              <a:t> </a:t>
            </a:r>
            <a:endParaRPr lang="en-GB" sz="1200" dirty="0"/>
          </a:p>
        </p:txBody>
      </p:sp>
    </p:spTree>
    <p:extLst>
      <p:ext uri="{BB962C8B-B14F-4D97-AF65-F5344CB8AC3E}">
        <p14:creationId xmlns:p14="http://schemas.microsoft.com/office/powerpoint/2010/main" val="19197443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5031</TotalTime>
  <Words>842</Words>
  <Application>Microsoft Office PowerPoint</Application>
  <PresentationFormat>A4 Paper (210x297 mm)</PresentationFormat>
  <Paragraphs>75</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Segoe UI</vt:lpstr>
      <vt:lpstr>Times New Roman</vt:lpstr>
      <vt:lpstr>Office Theme</vt:lpstr>
      <vt:lpstr>PowerPoint Presentation</vt:lpstr>
      <vt:lpstr>PowerPoint Presentation</vt:lpstr>
      <vt:lpstr>PowerPoint Presentation</vt:lpstr>
      <vt:lpstr>PowerPoint Presentation</vt:lpstr>
    </vt:vector>
  </TitlesOfParts>
  <Company>ICT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Banks</dc:creator>
  <cp:lastModifiedBy>Elspeth Tranter</cp:lastModifiedBy>
  <cp:revision>378</cp:revision>
  <cp:lastPrinted>2023-01-27T15:13:52Z</cp:lastPrinted>
  <dcterms:created xsi:type="dcterms:W3CDTF">2022-04-08T10:53:50Z</dcterms:created>
  <dcterms:modified xsi:type="dcterms:W3CDTF">2023-01-27T15:21:17Z</dcterms:modified>
</cp:coreProperties>
</file>